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66" r:id="rId2"/>
    <p:sldId id="260" r:id="rId3"/>
    <p:sldId id="271" r:id="rId4"/>
    <p:sldId id="272" r:id="rId5"/>
    <p:sldId id="262" r:id="rId6"/>
    <p:sldId id="268" r:id="rId7"/>
    <p:sldId id="269" r:id="rId8"/>
    <p:sldId id="270" r:id="rId9"/>
    <p:sldId id="273" r:id="rId10"/>
    <p:sldId id="259" r:id="rId11"/>
    <p:sldId id="2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6" d="100"/>
          <a:sy n="66" d="100"/>
        </p:scale>
        <p:origin x="40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1CE8DC-7E0E-4166-874F-3C5A0C67143B}" type="datetimeFigureOut">
              <a:rPr lang="en-GB" smtClean="0"/>
              <a:t>04/11/2017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D67247-A5F7-4931-A646-AD64583698A8}" type="slidenum">
              <a:rPr lang="en-GB" smtClean="0"/>
              <a:t>‹#›</a:t>
            </a:fld>
            <a:endParaRPr lang="en-GB"/>
          </a:p>
        </p:txBody>
      </p:sp>
    </p:spTree>
    <p:extLst>
      <p:ext uri="{BB962C8B-B14F-4D97-AF65-F5344CB8AC3E}">
        <p14:creationId xmlns:p14="http://schemas.microsoft.com/office/powerpoint/2010/main" val="1441244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EEBBD-C66D-43D1-986D-B27CC609A587}" type="datetimeFigureOut">
              <a:rPr lang="en-GB" smtClean="0"/>
              <a:t>04/11/2017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4DBB25-093A-4D72-893E-C852CB42DAB2}" type="slidenum">
              <a:rPr lang="en-GB" smtClean="0"/>
              <a:t>‹#›</a:t>
            </a:fld>
            <a:endParaRPr lang="en-GB"/>
          </a:p>
        </p:txBody>
      </p:sp>
    </p:spTree>
    <p:extLst>
      <p:ext uri="{BB962C8B-B14F-4D97-AF65-F5344CB8AC3E}">
        <p14:creationId xmlns:p14="http://schemas.microsoft.com/office/powerpoint/2010/main" val="1759387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You’re looking at a picture of the Choluteca Bridge in Honduras. It was taken right after Hurricane Mitch devastated the Caribbean in 1998.</a:t>
            </a:r>
          </a:p>
          <a:p>
            <a:r>
              <a:rPr lang="en-GB" sz="1200" kern="1200" dirty="0" smtClean="0">
                <a:solidFill>
                  <a:schemeClr val="tx1"/>
                </a:solidFill>
                <a:effectLst/>
                <a:latin typeface="+mn-lt"/>
                <a:ea typeface="+mn-ea"/>
                <a:cs typeface="+mn-cs"/>
              </a:rPr>
              <a:t>as USA TODAY comments;</a:t>
            </a:r>
          </a:p>
          <a:p>
            <a:r>
              <a:rPr lang="en-GB" sz="1200" kern="1200" dirty="0" smtClean="0">
                <a:solidFill>
                  <a:schemeClr val="tx1"/>
                </a:solidFill>
                <a:effectLst/>
                <a:latin typeface="+mn-lt"/>
                <a:ea typeface="+mn-ea"/>
                <a:cs typeface="+mn-cs"/>
              </a:rPr>
              <a:t>“The graceful arches of the New Choluteca Bridge stand abandoned, a white concrete sculpture far from shore, linking nothing to nowhere. The Choluteca Bridge itself is perfect… except that it now straddles dry land. Mitch changed the course of the Choluteca River, and there is water where the access roads used to be ... Now, there is no solution… it is very difficult to change the current. [The river] is in a totally different place.''</a:t>
            </a:r>
          </a:p>
          <a:p>
            <a:endParaRPr lang="en-GB" dirty="0"/>
          </a:p>
        </p:txBody>
      </p:sp>
      <p:sp>
        <p:nvSpPr>
          <p:cNvPr id="4" name="Slide Number Placeholder 3"/>
          <p:cNvSpPr>
            <a:spLocks noGrp="1"/>
          </p:cNvSpPr>
          <p:nvPr>
            <p:ph type="sldNum" sz="quarter" idx="10"/>
          </p:nvPr>
        </p:nvSpPr>
        <p:spPr/>
        <p:txBody>
          <a:bodyPr/>
          <a:lstStyle/>
          <a:p>
            <a:fld id="{89986854-A4A8-4A06-833B-D298FABAF566}" type="slidenum">
              <a:rPr lang="en-GB" smtClean="0"/>
              <a:t>2</a:t>
            </a:fld>
            <a:endParaRPr lang="en-GB"/>
          </a:p>
        </p:txBody>
      </p:sp>
    </p:spTree>
    <p:extLst>
      <p:ext uri="{BB962C8B-B14F-4D97-AF65-F5344CB8AC3E}">
        <p14:creationId xmlns:p14="http://schemas.microsoft.com/office/powerpoint/2010/main" val="2560624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5D94CB-72C1-4D61-99BD-359103110502}" type="datetimeFigureOut">
              <a:rPr lang="en-GB" smtClean="0"/>
              <a:t>04/11/2017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723FE-3250-4199-904A-86E9767D567C}" type="slidenum">
              <a:rPr lang="en-GB" smtClean="0"/>
              <a:t>‹#›</a:t>
            </a:fld>
            <a:endParaRPr lang="en-GB"/>
          </a:p>
        </p:txBody>
      </p:sp>
    </p:spTree>
    <p:extLst>
      <p:ext uri="{BB962C8B-B14F-4D97-AF65-F5344CB8AC3E}">
        <p14:creationId xmlns:p14="http://schemas.microsoft.com/office/powerpoint/2010/main" val="3350809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5D94CB-72C1-4D61-99BD-359103110502}" type="datetimeFigureOut">
              <a:rPr lang="en-GB" smtClean="0"/>
              <a:t>04/11/2017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723FE-3250-4199-904A-86E9767D567C}" type="slidenum">
              <a:rPr lang="en-GB" smtClean="0"/>
              <a:t>‹#›</a:t>
            </a:fld>
            <a:endParaRPr lang="en-GB"/>
          </a:p>
        </p:txBody>
      </p:sp>
    </p:spTree>
    <p:extLst>
      <p:ext uri="{BB962C8B-B14F-4D97-AF65-F5344CB8AC3E}">
        <p14:creationId xmlns:p14="http://schemas.microsoft.com/office/powerpoint/2010/main" val="983736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5D94CB-72C1-4D61-99BD-359103110502}" type="datetimeFigureOut">
              <a:rPr lang="en-GB" smtClean="0"/>
              <a:t>04/11/2017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723FE-3250-4199-904A-86E9767D567C}" type="slidenum">
              <a:rPr lang="en-GB" smtClean="0"/>
              <a:t>‹#›</a:t>
            </a:fld>
            <a:endParaRPr lang="en-GB"/>
          </a:p>
        </p:txBody>
      </p:sp>
    </p:spTree>
    <p:extLst>
      <p:ext uri="{BB962C8B-B14F-4D97-AF65-F5344CB8AC3E}">
        <p14:creationId xmlns:p14="http://schemas.microsoft.com/office/powerpoint/2010/main" val="807123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5D94CB-72C1-4D61-99BD-359103110502}" type="datetimeFigureOut">
              <a:rPr lang="en-GB" smtClean="0"/>
              <a:t>04/11/2017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723FE-3250-4199-904A-86E9767D567C}" type="slidenum">
              <a:rPr lang="en-GB" smtClean="0"/>
              <a:t>‹#›</a:t>
            </a:fld>
            <a:endParaRPr lang="en-GB"/>
          </a:p>
        </p:txBody>
      </p:sp>
    </p:spTree>
    <p:extLst>
      <p:ext uri="{BB962C8B-B14F-4D97-AF65-F5344CB8AC3E}">
        <p14:creationId xmlns:p14="http://schemas.microsoft.com/office/powerpoint/2010/main" val="181276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5D94CB-72C1-4D61-99BD-359103110502}" type="datetimeFigureOut">
              <a:rPr lang="en-GB" smtClean="0"/>
              <a:t>04/11/2017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723FE-3250-4199-904A-86E9767D567C}" type="slidenum">
              <a:rPr lang="en-GB" smtClean="0"/>
              <a:t>‹#›</a:t>
            </a:fld>
            <a:endParaRPr lang="en-GB"/>
          </a:p>
        </p:txBody>
      </p:sp>
    </p:spTree>
    <p:extLst>
      <p:ext uri="{BB962C8B-B14F-4D97-AF65-F5344CB8AC3E}">
        <p14:creationId xmlns:p14="http://schemas.microsoft.com/office/powerpoint/2010/main" val="100273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5D94CB-72C1-4D61-99BD-359103110502}" type="datetimeFigureOut">
              <a:rPr lang="en-GB" smtClean="0"/>
              <a:t>04/11/2017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3723FE-3250-4199-904A-86E9767D567C}" type="slidenum">
              <a:rPr lang="en-GB" smtClean="0"/>
              <a:t>‹#›</a:t>
            </a:fld>
            <a:endParaRPr lang="en-GB"/>
          </a:p>
        </p:txBody>
      </p:sp>
    </p:spTree>
    <p:extLst>
      <p:ext uri="{BB962C8B-B14F-4D97-AF65-F5344CB8AC3E}">
        <p14:creationId xmlns:p14="http://schemas.microsoft.com/office/powerpoint/2010/main" val="3180993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5D94CB-72C1-4D61-99BD-359103110502}" type="datetimeFigureOut">
              <a:rPr lang="en-GB" smtClean="0"/>
              <a:t>04/11/2017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3723FE-3250-4199-904A-86E9767D567C}" type="slidenum">
              <a:rPr lang="en-GB" smtClean="0"/>
              <a:t>‹#›</a:t>
            </a:fld>
            <a:endParaRPr lang="en-GB"/>
          </a:p>
        </p:txBody>
      </p:sp>
    </p:spTree>
    <p:extLst>
      <p:ext uri="{BB962C8B-B14F-4D97-AF65-F5344CB8AC3E}">
        <p14:creationId xmlns:p14="http://schemas.microsoft.com/office/powerpoint/2010/main" val="261906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5D94CB-72C1-4D61-99BD-359103110502}" type="datetimeFigureOut">
              <a:rPr lang="en-GB" smtClean="0"/>
              <a:t>04/11/2017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3723FE-3250-4199-904A-86E9767D567C}" type="slidenum">
              <a:rPr lang="en-GB" smtClean="0"/>
              <a:t>‹#›</a:t>
            </a:fld>
            <a:endParaRPr lang="en-GB"/>
          </a:p>
        </p:txBody>
      </p:sp>
    </p:spTree>
    <p:extLst>
      <p:ext uri="{BB962C8B-B14F-4D97-AF65-F5344CB8AC3E}">
        <p14:creationId xmlns:p14="http://schemas.microsoft.com/office/powerpoint/2010/main" val="2135899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5D94CB-72C1-4D61-99BD-359103110502}" type="datetimeFigureOut">
              <a:rPr lang="en-GB" smtClean="0"/>
              <a:t>04/11/2017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3723FE-3250-4199-904A-86E9767D567C}" type="slidenum">
              <a:rPr lang="en-GB" smtClean="0"/>
              <a:t>‹#›</a:t>
            </a:fld>
            <a:endParaRPr lang="en-GB"/>
          </a:p>
        </p:txBody>
      </p:sp>
    </p:spTree>
    <p:extLst>
      <p:ext uri="{BB962C8B-B14F-4D97-AF65-F5344CB8AC3E}">
        <p14:creationId xmlns:p14="http://schemas.microsoft.com/office/powerpoint/2010/main" val="1286143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5D94CB-72C1-4D61-99BD-359103110502}" type="datetimeFigureOut">
              <a:rPr lang="en-GB" smtClean="0"/>
              <a:t>04/11/2017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3723FE-3250-4199-904A-86E9767D567C}" type="slidenum">
              <a:rPr lang="en-GB" smtClean="0"/>
              <a:t>‹#›</a:t>
            </a:fld>
            <a:endParaRPr lang="en-GB"/>
          </a:p>
        </p:txBody>
      </p:sp>
    </p:spTree>
    <p:extLst>
      <p:ext uri="{BB962C8B-B14F-4D97-AF65-F5344CB8AC3E}">
        <p14:creationId xmlns:p14="http://schemas.microsoft.com/office/powerpoint/2010/main" val="290656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5D94CB-72C1-4D61-99BD-359103110502}" type="datetimeFigureOut">
              <a:rPr lang="en-GB" smtClean="0"/>
              <a:t>04/11/2017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3723FE-3250-4199-904A-86E9767D567C}" type="slidenum">
              <a:rPr lang="en-GB" smtClean="0"/>
              <a:t>‹#›</a:t>
            </a:fld>
            <a:endParaRPr lang="en-GB"/>
          </a:p>
        </p:txBody>
      </p:sp>
    </p:spTree>
    <p:extLst>
      <p:ext uri="{BB962C8B-B14F-4D97-AF65-F5344CB8AC3E}">
        <p14:creationId xmlns:p14="http://schemas.microsoft.com/office/powerpoint/2010/main" val="130765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5D94CB-72C1-4D61-99BD-359103110502}" type="datetimeFigureOut">
              <a:rPr lang="en-GB" smtClean="0"/>
              <a:t>04/11/2017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3723FE-3250-4199-904A-86E9767D567C}" type="slidenum">
              <a:rPr lang="en-GB" smtClean="0"/>
              <a:t>‹#›</a:t>
            </a:fld>
            <a:endParaRPr lang="en-GB"/>
          </a:p>
        </p:txBody>
      </p:sp>
    </p:spTree>
    <p:extLst>
      <p:ext uri="{BB962C8B-B14F-4D97-AF65-F5344CB8AC3E}">
        <p14:creationId xmlns:p14="http://schemas.microsoft.com/office/powerpoint/2010/main" val="2283130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1051" b="6673"/>
          <a:stretch/>
        </p:blipFill>
        <p:spPr>
          <a:xfrm>
            <a:off x="21618" y="7680"/>
            <a:ext cx="12170382" cy="6850320"/>
          </a:xfrm>
          <a:prstGeom prst="rect">
            <a:avLst/>
          </a:prstGeom>
        </p:spPr>
      </p:pic>
    </p:spTree>
    <p:extLst>
      <p:ext uri="{BB962C8B-B14F-4D97-AF65-F5344CB8AC3E}">
        <p14:creationId xmlns:p14="http://schemas.microsoft.com/office/powerpoint/2010/main" val="3449037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5496" y="154682"/>
            <a:ext cx="2087852" cy="2759276"/>
          </a:xfrm>
          <a:prstGeom prst="rect">
            <a:avLst/>
          </a:prstGeom>
        </p:spPr>
      </p:pic>
      <p:pic>
        <p:nvPicPr>
          <p:cNvPr id="3" name="Picture 2"/>
          <p:cNvPicPr>
            <a:picLocks noChangeAspect="1"/>
          </p:cNvPicPr>
          <p:nvPr/>
        </p:nvPicPr>
        <p:blipFill>
          <a:blip r:embed="rId3"/>
          <a:stretch>
            <a:fillRect/>
          </a:stretch>
        </p:blipFill>
        <p:spPr>
          <a:xfrm>
            <a:off x="6496654" y="173334"/>
            <a:ext cx="1923255" cy="2748973"/>
          </a:xfrm>
          <a:prstGeom prst="rect">
            <a:avLst/>
          </a:prstGeom>
        </p:spPr>
      </p:pic>
      <p:pic>
        <p:nvPicPr>
          <p:cNvPr id="4" name="Picture 3"/>
          <p:cNvPicPr>
            <a:picLocks noChangeAspect="1"/>
          </p:cNvPicPr>
          <p:nvPr/>
        </p:nvPicPr>
        <p:blipFill>
          <a:blip r:embed="rId4"/>
          <a:stretch>
            <a:fillRect/>
          </a:stretch>
        </p:blipFill>
        <p:spPr>
          <a:xfrm>
            <a:off x="3444596" y="133881"/>
            <a:ext cx="2020888" cy="2749507"/>
          </a:xfrm>
          <a:prstGeom prst="rect">
            <a:avLst/>
          </a:prstGeom>
        </p:spPr>
      </p:pic>
      <p:pic>
        <p:nvPicPr>
          <p:cNvPr id="5" name="Picture 4"/>
          <p:cNvPicPr>
            <a:picLocks noChangeAspect="1"/>
          </p:cNvPicPr>
          <p:nvPr/>
        </p:nvPicPr>
        <p:blipFill>
          <a:blip r:embed="rId5"/>
          <a:stretch>
            <a:fillRect/>
          </a:stretch>
        </p:blipFill>
        <p:spPr>
          <a:xfrm>
            <a:off x="360614" y="3568023"/>
            <a:ext cx="2132734" cy="2764023"/>
          </a:xfrm>
          <a:prstGeom prst="rect">
            <a:avLst/>
          </a:prstGeom>
        </p:spPr>
      </p:pic>
      <p:pic>
        <p:nvPicPr>
          <p:cNvPr id="6" name="Picture 5"/>
          <p:cNvPicPr>
            <a:picLocks noChangeAspect="1"/>
          </p:cNvPicPr>
          <p:nvPr/>
        </p:nvPicPr>
        <p:blipFill>
          <a:blip r:embed="rId6"/>
          <a:stretch>
            <a:fillRect/>
          </a:stretch>
        </p:blipFill>
        <p:spPr>
          <a:xfrm>
            <a:off x="6473055" y="3665046"/>
            <a:ext cx="1905000" cy="2667000"/>
          </a:xfrm>
          <a:prstGeom prst="rect">
            <a:avLst/>
          </a:prstGeom>
        </p:spPr>
      </p:pic>
      <p:pic>
        <p:nvPicPr>
          <p:cNvPr id="7" name="Picture 6"/>
          <p:cNvPicPr>
            <a:picLocks noChangeAspect="1"/>
          </p:cNvPicPr>
          <p:nvPr/>
        </p:nvPicPr>
        <p:blipFill>
          <a:blip r:embed="rId7"/>
          <a:stretch>
            <a:fillRect/>
          </a:stretch>
        </p:blipFill>
        <p:spPr>
          <a:xfrm>
            <a:off x="9468790" y="200032"/>
            <a:ext cx="1676400" cy="2695575"/>
          </a:xfrm>
          <a:prstGeom prst="rect">
            <a:avLst/>
          </a:prstGeom>
        </p:spPr>
      </p:pic>
      <p:pic>
        <p:nvPicPr>
          <p:cNvPr id="8" name="Picture 7"/>
          <p:cNvPicPr>
            <a:picLocks noChangeAspect="1"/>
          </p:cNvPicPr>
          <p:nvPr/>
        </p:nvPicPr>
        <p:blipFill rotWithShape="1">
          <a:blip r:embed="rId8"/>
          <a:srcRect b="11851"/>
          <a:stretch/>
        </p:blipFill>
        <p:spPr>
          <a:xfrm>
            <a:off x="3502540" y="3568023"/>
            <a:ext cx="1905000" cy="2728769"/>
          </a:xfrm>
          <a:prstGeom prst="rect">
            <a:avLst/>
          </a:prstGeom>
        </p:spPr>
      </p:pic>
      <p:sp>
        <p:nvSpPr>
          <p:cNvPr id="9" name="TextBox 8"/>
          <p:cNvSpPr txBox="1"/>
          <p:nvPr/>
        </p:nvSpPr>
        <p:spPr>
          <a:xfrm>
            <a:off x="360614" y="2915653"/>
            <a:ext cx="11742343" cy="461665"/>
          </a:xfrm>
          <a:prstGeom prst="rect">
            <a:avLst/>
          </a:prstGeom>
          <a:noFill/>
        </p:spPr>
        <p:txBody>
          <a:bodyPr wrap="square" rtlCol="0">
            <a:spAutoFit/>
          </a:bodyPr>
          <a:lstStyle/>
          <a:p>
            <a:r>
              <a:rPr lang="en-GB" dirty="0" smtClean="0"/>
              <a:t>   </a:t>
            </a:r>
            <a:r>
              <a:rPr lang="en-GB" sz="2400" b="1" dirty="0" smtClean="0"/>
              <a:t>Edward Kimball 	         D L Moody 		F B Meyer 	        Wilbur Chapman</a:t>
            </a:r>
            <a:endParaRPr lang="en-GB" sz="2400" b="1" dirty="0"/>
          </a:p>
        </p:txBody>
      </p:sp>
      <p:sp>
        <p:nvSpPr>
          <p:cNvPr id="11" name="TextBox 10"/>
          <p:cNvSpPr txBox="1"/>
          <p:nvPr/>
        </p:nvSpPr>
        <p:spPr>
          <a:xfrm>
            <a:off x="566032" y="6410940"/>
            <a:ext cx="10717132" cy="461665"/>
          </a:xfrm>
          <a:prstGeom prst="rect">
            <a:avLst/>
          </a:prstGeom>
          <a:noFill/>
        </p:spPr>
        <p:txBody>
          <a:bodyPr wrap="square" rtlCol="0">
            <a:spAutoFit/>
          </a:bodyPr>
          <a:lstStyle/>
          <a:p>
            <a:r>
              <a:rPr lang="en-GB" sz="2400" b="1" dirty="0" smtClean="0"/>
              <a:t>Billy Sunday 		  Mordecai Ham 	       Billy Graham</a:t>
            </a:r>
            <a:endParaRPr lang="en-GB" sz="2400" b="1" dirty="0"/>
          </a:p>
        </p:txBody>
      </p:sp>
      <p:cxnSp>
        <p:nvCxnSpPr>
          <p:cNvPr id="13" name="Straight Arrow Connector 12"/>
          <p:cNvCxnSpPr/>
          <p:nvPr/>
        </p:nvCxnSpPr>
        <p:spPr>
          <a:xfrm>
            <a:off x="2528718" y="1495870"/>
            <a:ext cx="836254" cy="12765"/>
          </a:xfrm>
          <a:prstGeom prst="straightConnector1">
            <a:avLst/>
          </a:prstGeom>
          <a:ln w="984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9"/>
          <a:stretch>
            <a:fillRect/>
          </a:stretch>
        </p:blipFill>
        <p:spPr>
          <a:xfrm>
            <a:off x="5545108" y="1235590"/>
            <a:ext cx="1140051" cy="597460"/>
          </a:xfrm>
          <a:prstGeom prst="rect">
            <a:avLst/>
          </a:prstGeom>
        </p:spPr>
      </p:pic>
      <p:pic>
        <p:nvPicPr>
          <p:cNvPr id="16" name="Picture 15"/>
          <p:cNvPicPr>
            <a:picLocks noChangeAspect="1"/>
          </p:cNvPicPr>
          <p:nvPr/>
        </p:nvPicPr>
        <p:blipFill>
          <a:blip r:embed="rId9"/>
          <a:stretch>
            <a:fillRect/>
          </a:stretch>
        </p:blipFill>
        <p:spPr>
          <a:xfrm>
            <a:off x="8502697" y="1237815"/>
            <a:ext cx="1140051" cy="597460"/>
          </a:xfrm>
          <a:prstGeom prst="rect">
            <a:avLst/>
          </a:prstGeom>
        </p:spPr>
      </p:pic>
      <p:pic>
        <p:nvPicPr>
          <p:cNvPr id="17" name="Picture 16"/>
          <p:cNvPicPr>
            <a:picLocks noChangeAspect="1"/>
          </p:cNvPicPr>
          <p:nvPr/>
        </p:nvPicPr>
        <p:blipFill>
          <a:blip r:embed="rId9"/>
          <a:stretch>
            <a:fillRect/>
          </a:stretch>
        </p:blipFill>
        <p:spPr>
          <a:xfrm>
            <a:off x="11283164" y="1336520"/>
            <a:ext cx="1140051" cy="597460"/>
          </a:xfrm>
          <a:prstGeom prst="rect">
            <a:avLst/>
          </a:prstGeom>
        </p:spPr>
      </p:pic>
      <p:pic>
        <p:nvPicPr>
          <p:cNvPr id="18" name="Picture 17"/>
          <p:cNvPicPr>
            <a:picLocks noChangeAspect="1"/>
          </p:cNvPicPr>
          <p:nvPr/>
        </p:nvPicPr>
        <p:blipFill>
          <a:blip r:embed="rId9"/>
          <a:stretch>
            <a:fillRect/>
          </a:stretch>
        </p:blipFill>
        <p:spPr>
          <a:xfrm>
            <a:off x="2528718" y="4501125"/>
            <a:ext cx="1140051" cy="597460"/>
          </a:xfrm>
          <a:prstGeom prst="rect">
            <a:avLst/>
          </a:prstGeom>
        </p:spPr>
      </p:pic>
      <p:pic>
        <p:nvPicPr>
          <p:cNvPr id="19" name="Picture 18"/>
          <p:cNvPicPr>
            <a:picLocks noChangeAspect="1"/>
          </p:cNvPicPr>
          <p:nvPr/>
        </p:nvPicPr>
        <p:blipFill>
          <a:blip r:embed="rId9"/>
          <a:stretch>
            <a:fillRect/>
          </a:stretch>
        </p:blipFill>
        <p:spPr>
          <a:xfrm>
            <a:off x="5545107" y="4501125"/>
            <a:ext cx="1140051" cy="597460"/>
          </a:xfrm>
          <a:prstGeom prst="rect">
            <a:avLst/>
          </a:prstGeom>
        </p:spPr>
      </p:pic>
      <p:pic>
        <p:nvPicPr>
          <p:cNvPr id="20" name="Picture 19"/>
          <p:cNvPicPr>
            <a:picLocks noChangeAspect="1"/>
          </p:cNvPicPr>
          <p:nvPr/>
        </p:nvPicPr>
        <p:blipFill>
          <a:blip r:embed="rId9"/>
          <a:stretch>
            <a:fillRect/>
          </a:stretch>
        </p:blipFill>
        <p:spPr>
          <a:xfrm>
            <a:off x="8502696" y="4506090"/>
            <a:ext cx="1140051" cy="597460"/>
          </a:xfrm>
          <a:prstGeom prst="rect">
            <a:avLst/>
          </a:prstGeom>
        </p:spPr>
      </p:pic>
      <p:sp>
        <p:nvSpPr>
          <p:cNvPr id="21" name="TextBox 20"/>
          <p:cNvSpPr txBox="1"/>
          <p:nvPr/>
        </p:nvSpPr>
        <p:spPr>
          <a:xfrm>
            <a:off x="9642748" y="3877280"/>
            <a:ext cx="1502442" cy="2400657"/>
          </a:xfrm>
          <a:prstGeom prst="rect">
            <a:avLst/>
          </a:prstGeom>
          <a:noFill/>
        </p:spPr>
        <p:txBody>
          <a:bodyPr wrap="square" rtlCol="0">
            <a:spAutoFit/>
          </a:bodyPr>
          <a:lstStyle/>
          <a:p>
            <a:r>
              <a:rPr lang="en-GB" sz="15000" dirty="0" smtClean="0"/>
              <a:t>?</a:t>
            </a:r>
            <a:endParaRPr lang="en-GB" sz="15000" dirty="0"/>
          </a:p>
        </p:txBody>
      </p:sp>
    </p:spTree>
    <p:extLst>
      <p:ext uri="{BB962C8B-B14F-4D97-AF65-F5344CB8AC3E}">
        <p14:creationId xmlns:p14="http://schemas.microsoft.com/office/powerpoint/2010/main" val="3270709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Edward Kimball</a:t>
            </a:r>
            <a:endParaRPr lang="en-GB" dirty="0"/>
          </a:p>
        </p:txBody>
      </p:sp>
      <p:pic>
        <p:nvPicPr>
          <p:cNvPr id="4" name="Picture 3"/>
          <p:cNvPicPr>
            <a:picLocks noChangeAspect="1"/>
          </p:cNvPicPr>
          <p:nvPr/>
        </p:nvPicPr>
        <p:blipFill>
          <a:blip r:embed="rId2"/>
          <a:stretch>
            <a:fillRect/>
          </a:stretch>
        </p:blipFill>
        <p:spPr>
          <a:xfrm>
            <a:off x="3869355" y="1509121"/>
            <a:ext cx="3683037" cy="4878407"/>
          </a:xfrm>
          <a:prstGeom prst="rect">
            <a:avLst/>
          </a:prstGeom>
        </p:spPr>
      </p:pic>
    </p:spTree>
    <p:extLst>
      <p:ext uri="{BB962C8B-B14F-4D97-AF65-F5344CB8AC3E}">
        <p14:creationId xmlns:p14="http://schemas.microsoft.com/office/powerpoint/2010/main" val="4156486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291" t="41224"/>
          <a:stretch/>
        </p:blipFill>
        <p:spPr bwMode="auto">
          <a:xfrm>
            <a:off x="0" y="14555"/>
            <a:ext cx="12192000" cy="6843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5696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196752"/>
            <a:ext cx="8229600" cy="4032448"/>
          </a:xfrm>
        </p:spPr>
        <p:txBody>
          <a:bodyPr>
            <a:normAutofit/>
          </a:bodyPr>
          <a:lstStyle/>
          <a:p>
            <a:pPr marL="0" indent="0" algn="ctr">
              <a:buNone/>
            </a:pPr>
            <a:r>
              <a:rPr lang="en-GB" sz="4000" dirty="0"/>
              <a:t>MISSIONAL CHURCH</a:t>
            </a:r>
          </a:p>
          <a:p>
            <a:pPr marL="0" indent="0" algn="ctr">
              <a:buNone/>
            </a:pPr>
            <a:r>
              <a:rPr lang="en-GB" sz="4000" dirty="0"/>
              <a:t>+</a:t>
            </a:r>
          </a:p>
          <a:p>
            <a:pPr marL="0" indent="0" algn="ctr">
              <a:buNone/>
            </a:pPr>
            <a:r>
              <a:rPr lang="en-GB" sz="4000" dirty="0"/>
              <a:t>MISSIONAL PEOPLE</a:t>
            </a:r>
          </a:p>
          <a:p>
            <a:pPr marL="0" indent="0" algn="ctr">
              <a:buNone/>
            </a:pPr>
            <a:r>
              <a:rPr lang="en-GB" sz="4000" dirty="0"/>
              <a:t>=</a:t>
            </a:r>
          </a:p>
          <a:p>
            <a:pPr marL="0" indent="0" algn="ctr">
              <a:buNone/>
            </a:pPr>
            <a:r>
              <a:rPr lang="en-GB" sz="4000" dirty="0"/>
              <a:t>MISSIONAL MOVEMENT</a:t>
            </a:r>
            <a:endParaRPr lang="en-GB" sz="4000" dirty="0"/>
          </a:p>
        </p:txBody>
      </p:sp>
    </p:spTree>
    <p:extLst>
      <p:ext uri="{BB962C8B-B14F-4D97-AF65-F5344CB8AC3E}">
        <p14:creationId xmlns:p14="http://schemas.microsoft.com/office/powerpoint/2010/main" val="3253307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Pastoral Church v Missional Church</a:t>
            </a:r>
            <a:endParaRPr lang="en-GB" dirty="0"/>
          </a:p>
        </p:txBody>
      </p:sp>
      <p:sp>
        <p:nvSpPr>
          <p:cNvPr id="3" name="Text Placeholder 2"/>
          <p:cNvSpPr>
            <a:spLocks noGrp="1"/>
          </p:cNvSpPr>
          <p:nvPr>
            <p:ph type="body" idx="1"/>
          </p:nvPr>
        </p:nvSpPr>
        <p:spPr/>
        <p:txBody>
          <a:bodyPr/>
          <a:lstStyle/>
          <a:p>
            <a:r>
              <a:rPr lang="en-GB" dirty="0" smtClean="0"/>
              <a:t>Pastoral Church</a:t>
            </a:r>
            <a:endParaRPr lang="en-GB" dirty="0"/>
          </a:p>
        </p:txBody>
      </p:sp>
      <p:sp>
        <p:nvSpPr>
          <p:cNvPr id="4" name="Content Placeholder 3"/>
          <p:cNvSpPr>
            <a:spLocks noGrp="1"/>
          </p:cNvSpPr>
          <p:nvPr>
            <p:ph sz="half" idx="2"/>
          </p:nvPr>
        </p:nvSpPr>
        <p:spPr>
          <a:xfrm>
            <a:off x="1981200" y="2174875"/>
            <a:ext cx="4040188" cy="4494484"/>
          </a:xfrm>
        </p:spPr>
        <p:txBody>
          <a:bodyPr>
            <a:normAutofit/>
          </a:bodyPr>
          <a:lstStyle/>
          <a:p>
            <a:pPr marL="0" indent="0">
              <a:buNone/>
            </a:pPr>
            <a:r>
              <a:rPr lang="en-GB" dirty="0" smtClean="0"/>
              <a:t>Congregation focus</a:t>
            </a:r>
            <a:br>
              <a:rPr lang="en-GB" dirty="0" smtClean="0"/>
            </a:br>
            <a:r>
              <a:rPr lang="en-GB" dirty="0" smtClean="0"/>
              <a:t>Sunday is the destination</a:t>
            </a:r>
            <a:br>
              <a:rPr lang="en-GB" dirty="0" smtClean="0"/>
            </a:br>
            <a:r>
              <a:rPr lang="en-GB" dirty="0" smtClean="0"/>
              <a:t>Seating capacity</a:t>
            </a:r>
            <a:br>
              <a:rPr lang="en-GB" dirty="0" smtClean="0"/>
            </a:br>
            <a:r>
              <a:rPr lang="en-GB" dirty="0" smtClean="0"/>
              <a:t>Fellowship groups</a:t>
            </a:r>
            <a:br>
              <a:rPr lang="en-GB" dirty="0" smtClean="0"/>
            </a:br>
            <a:r>
              <a:rPr lang="en-GB" dirty="0" smtClean="0"/>
              <a:t>Aim is to retain</a:t>
            </a:r>
            <a:br>
              <a:rPr lang="en-GB" dirty="0" smtClean="0"/>
            </a:br>
            <a:r>
              <a:rPr lang="en-GB" dirty="0" smtClean="0"/>
              <a:t>Leaders = rule keepers</a:t>
            </a:r>
            <a:br>
              <a:rPr lang="en-GB" dirty="0" smtClean="0"/>
            </a:br>
            <a:r>
              <a:rPr lang="en-GB" dirty="0" smtClean="0"/>
              <a:t>Prayer = needs focussed</a:t>
            </a:r>
            <a:br>
              <a:rPr lang="en-GB" dirty="0" smtClean="0"/>
            </a:br>
            <a:r>
              <a:rPr lang="en-GB" dirty="0" smtClean="0"/>
              <a:t>People fulfil programme</a:t>
            </a:r>
            <a:br>
              <a:rPr lang="en-GB" dirty="0" smtClean="0"/>
            </a:br>
            <a:r>
              <a:rPr lang="en-GB" dirty="0" smtClean="0"/>
              <a:t>Neat and tidy</a:t>
            </a:r>
            <a:br>
              <a:rPr lang="en-GB" dirty="0" smtClean="0"/>
            </a:br>
            <a:r>
              <a:rPr lang="en-GB" dirty="0" smtClean="0"/>
              <a:t>Static</a:t>
            </a:r>
            <a:br>
              <a:rPr lang="en-GB" dirty="0" smtClean="0"/>
            </a:br>
            <a:r>
              <a:rPr lang="en-GB" dirty="0" smtClean="0"/>
              <a:t>Finances for maintenance</a:t>
            </a:r>
            <a:endParaRPr lang="en-GB" dirty="0"/>
          </a:p>
        </p:txBody>
      </p:sp>
      <p:sp>
        <p:nvSpPr>
          <p:cNvPr id="5" name="Text Placeholder 4"/>
          <p:cNvSpPr>
            <a:spLocks noGrp="1"/>
          </p:cNvSpPr>
          <p:nvPr>
            <p:ph type="body" sz="quarter" idx="3"/>
          </p:nvPr>
        </p:nvSpPr>
        <p:spPr/>
        <p:txBody>
          <a:bodyPr/>
          <a:lstStyle/>
          <a:p>
            <a:r>
              <a:rPr lang="en-GB" dirty="0" smtClean="0"/>
              <a:t>Missional Church</a:t>
            </a:r>
            <a:endParaRPr lang="en-GB" dirty="0"/>
          </a:p>
        </p:txBody>
      </p:sp>
      <p:sp>
        <p:nvSpPr>
          <p:cNvPr id="6" name="Content Placeholder 5"/>
          <p:cNvSpPr>
            <a:spLocks noGrp="1"/>
          </p:cNvSpPr>
          <p:nvPr>
            <p:ph sz="quarter" idx="4"/>
          </p:nvPr>
        </p:nvSpPr>
        <p:spPr>
          <a:xfrm>
            <a:off x="6169026" y="2174875"/>
            <a:ext cx="4041775" cy="4494485"/>
          </a:xfrm>
        </p:spPr>
        <p:txBody>
          <a:bodyPr>
            <a:normAutofit/>
          </a:bodyPr>
          <a:lstStyle/>
          <a:p>
            <a:pPr marL="0" indent="0">
              <a:buNone/>
            </a:pPr>
            <a:r>
              <a:rPr lang="en-GB" dirty="0" smtClean="0"/>
              <a:t>Kingdom expansion</a:t>
            </a:r>
            <a:br>
              <a:rPr lang="en-GB" dirty="0" smtClean="0"/>
            </a:br>
            <a:r>
              <a:rPr lang="en-GB" dirty="0" smtClean="0"/>
              <a:t>Sunday is the launch pad</a:t>
            </a:r>
            <a:br>
              <a:rPr lang="en-GB" dirty="0" smtClean="0"/>
            </a:br>
            <a:r>
              <a:rPr lang="en-GB" dirty="0" smtClean="0"/>
              <a:t>Sending capacity</a:t>
            </a:r>
            <a:br>
              <a:rPr lang="en-GB" dirty="0" smtClean="0"/>
            </a:br>
            <a:r>
              <a:rPr lang="en-GB" dirty="0" smtClean="0"/>
              <a:t>Missional communities</a:t>
            </a:r>
            <a:br>
              <a:rPr lang="en-GB" dirty="0" smtClean="0"/>
            </a:br>
            <a:r>
              <a:rPr lang="en-GB" dirty="0" smtClean="0"/>
              <a:t>Aim is to release</a:t>
            </a:r>
            <a:br>
              <a:rPr lang="en-GB" dirty="0" smtClean="0"/>
            </a:br>
            <a:r>
              <a:rPr lang="en-GB" dirty="0" smtClean="0"/>
              <a:t>Leaders = risk takers</a:t>
            </a:r>
            <a:br>
              <a:rPr lang="en-GB" dirty="0" smtClean="0"/>
            </a:br>
            <a:r>
              <a:rPr lang="en-GB" dirty="0" smtClean="0"/>
              <a:t>Prayer = battle focussed</a:t>
            </a:r>
            <a:br>
              <a:rPr lang="en-GB" dirty="0" smtClean="0"/>
            </a:br>
            <a:r>
              <a:rPr lang="en-GB" dirty="0" smtClean="0"/>
              <a:t>Programme equips people</a:t>
            </a:r>
            <a:br>
              <a:rPr lang="en-GB" dirty="0" smtClean="0"/>
            </a:br>
            <a:r>
              <a:rPr lang="en-GB" dirty="0" smtClean="0"/>
              <a:t>Messy</a:t>
            </a:r>
            <a:br>
              <a:rPr lang="en-GB" dirty="0" smtClean="0"/>
            </a:br>
            <a:r>
              <a:rPr lang="en-GB" dirty="0" smtClean="0"/>
              <a:t>Movement</a:t>
            </a:r>
            <a:br>
              <a:rPr lang="en-GB" dirty="0" smtClean="0"/>
            </a:br>
            <a:r>
              <a:rPr lang="en-GB" dirty="0" smtClean="0"/>
              <a:t>Finances for mission</a:t>
            </a:r>
            <a:endParaRPr lang="en-GB" dirty="0"/>
          </a:p>
        </p:txBody>
      </p:sp>
    </p:spTree>
    <p:extLst>
      <p:ext uri="{BB962C8B-B14F-4D97-AF65-F5344CB8AC3E}">
        <p14:creationId xmlns:p14="http://schemas.microsoft.com/office/powerpoint/2010/main" val="2699518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0092"/>
          <a:stretch/>
        </p:blipFill>
        <p:spPr>
          <a:xfrm>
            <a:off x="17432" y="0"/>
            <a:ext cx="12164068" cy="6857999"/>
          </a:xfrm>
          <a:prstGeom prst="rect">
            <a:avLst/>
          </a:prstGeom>
        </p:spPr>
      </p:pic>
      <p:sp>
        <p:nvSpPr>
          <p:cNvPr id="3" name="Content Placeholder 2"/>
          <p:cNvSpPr>
            <a:spLocks noGrp="1"/>
          </p:cNvSpPr>
          <p:nvPr>
            <p:ph idx="1"/>
          </p:nvPr>
        </p:nvSpPr>
        <p:spPr>
          <a:xfrm>
            <a:off x="17432" y="88265"/>
            <a:ext cx="5123528" cy="6769734"/>
          </a:xfrm>
        </p:spPr>
        <p:txBody>
          <a:bodyPr>
            <a:normAutofit/>
          </a:bodyPr>
          <a:lstStyle/>
          <a:p>
            <a:pPr marL="0" indent="0">
              <a:buNone/>
            </a:pPr>
            <a:r>
              <a:rPr lang="en-GB" sz="3200" b="1" dirty="0" smtClean="0">
                <a:solidFill>
                  <a:schemeClr val="bg1"/>
                </a:solidFill>
                <a:effectLst>
                  <a:outerShdw blurRad="38100" dist="38100" dir="2700000" algn="tl">
                    <a:srgbClr val="000000">
                      <a:alpha val="43137"/>
                    </a:srgbClr>
                  </a:outerShdw>
                </a:effectLst>
              </a:rPr>
              <a:t>Jesus said, “Peace be with you! As the Father has sent me I am sending you.”  And with that he breathed on them and said “Receive the Holy Spirit.”  </a:t>
            </a:r>
          </a:p>
          <a:p>
            <a:pPr marL="0" indent="0">
              <a:buNone/>
            </a:pPr>
            <a:r>
              <a:rPr lang="en-GB" sz="3200" b="1" dirty="0" smtClean="0">
                <a:solidFill>
                  <a:schemeClr val="bg1"/>
                </a:solidFill>
                <a:effectLst>
                  <a:outerShdw blurRad="38100" dist="38100" dir="2700000" algn="tl">
                    <a:srgbClr val="000000">
                      <a:alpha val="43137"/>
                    </a:srgbClr>
                  </a:outerShdw>
                </a:effectLst>
              </a:rPr>
              <a:t>John 20:21-22</a:t>
            </a:r>
            <a:endParaRPr lang="en-GB"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2472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0092"/>
          <a:stretch/>
        </p:blipFill>
        <p:spPr>
          <a:xfrm>
            <a:off x="17432" y="0"/>
            <a:ext cx="12164068" cy="6857999"/>
          </a:xfrm>
          <a:prstGeom prst="rect">
            <a:avLst/>
          </a:prstGeom>
        </p:spPr>
      </p:pic>
      <p:sp>
        <p:nvSpPr>
          <p:cNvPr id="3" name="Content Placeholder 2"/>
          <p:cNvSpPr>
            <a:spLocks noGrp="1"/>
          </p:cNvSpPr>
          <p:nvPr>
            <p:ph idx="1"/>
          </p:nvPr>
        </p:nvSpPr>
        <p:spPr>
          <a:xfrm>
            <a:off x="17432" y="88265"/>
            <a:ext cx="5123528" cy="6769734"/>
          </a:xfrm>
        </p:spPr>
        <p:txBody>
          <a:bodyPr>
            <a:normAutofit/>
          </a:bodyPr>
          <a:lstStyle/>
          <a:p>
            <a:pPr marL="0" indent="0">
              <a:buNone/>
            </a:pPr>
            <a:r>
              <a:rPr lang="en-GB" sz="3200" b="1" dirty="0" smtClean="0">
                <a:solidFill>
                  <a:schemeClr val="bg1"/>
                </a:solidFill>
                <a:effectLst>
                  <a:outerShdw blurRad="38100" dist="38100" dir="2700000" algn="tl">
                    <a:srgbClr val="000000">
                      <a:alpha val="43137"/>
                    </a:srgbClr>
                  </a:outerShdw>
                </a:effectLst>
              </a:rPr>
              <a:t>Jesus came to them and said, “All authority in heaven and on earth has been given to me. Therefore go and make disciples of all nations, baptizing them in the name of the Father and of the Son and of the Holy Spirit, and teaching them to obey everything I have commanded you. And surely I am with you always, to the very end of the age.”</a:t>
            </a:r>
            <a:endParaRPr lang="en-GB"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49347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0092"/>
          <a:stretch/>
        </p:blipFill>
        <p:spPr>
          <a:xfrm>
            <a:off x="17432" y="0"/>
            <a:ext cx="12164068" cy="6857999"/>
          </a:xfrm>
          <a:prstGeom prst="rect">
            <a:avLst/>
          </a:prstGeom>
        </p:spPr>
      </p:pic>
      <p:sp>
        <p:nvSpPr>
          <p:cNvPr id="3" name="Content Placeholder 2"/>
          <p:cNvSpPr>
            <a:spLocks noGrp="1"/>
          </p:cNvSpPr>
          <p:nvPr>
            <p:ph idx="1"/>
          </p:nvPr>
        </p:nvSpPr>
        <p:spPr>
          <a:xfrm>
            <a:off x="17432" y="88265"/>
            <a:ext cx="5123528" cy="6769734"/>
          </a:xfrm>
        </p:spPr>
        <p:txBody>
          <a:bodyPr>
            <a:normAutofit/>
          </a:bodyPr>
          <a:lstStyle/>
          <a:p>
            <a:pPr marL="0" indent="0">
              <a:buNone/>
            </a:pPr>
            <a:r>
              <a:rPr lang="en-GB" sz="3200" b="1" dirty="0" smtClean="0">
                <a:solidFill>
                  <a:schemeClr val="bg1"/>
                </a:solidFill>
                <a:effectLst>
                  <a:outerShdw blurRad="38100" dist="38100" dir="2700000" algn="tl">
                    <a:srgbClr val="000000">
                      <a:alpha val="43137"/>
                    </a:srgbClr>
                  </a:outerShdw>
                </a:effectLst>
              </a:rPr>
              <a:t>Jesus said, “You will receive power when the Holy Spirit comes on you and you will be my witnesses in Jerusalem and in all Judea and Samaria and to the ends of the earth.”</a:t>
            </a:r>
          </a:p>
          <a:p>
            <a:pPr marL="0" indent="0">
              <a:buNone/>
            </a:pPr>
            <a:r>
              <a:rPr lang="en-GB" sz="3200" b="1" dirty="0" smtClean="0">
                <a:solidFill>
                  <a:schemeClr val="bg1"/>
                </a:solidFill>
                <a:effectLst>
                  <a:outerShdw blurRad="38100" dist="38100" dir="2700000" algn="tl">
                    <a:srgbClr val="000000">
                      <a:alpha val="43137"/>
                    </a:srgbClr>
                  </a:outerShdw>
                </a:effectLst>
              </a:rPr>
              <a:t>Acts 1:8</a:t>
            </a:r>
            <a:endParaRPr lang="en-GB"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4721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0092"/>
          <a:stretch/>
        </p:blipFill>
        <p:spPr>
          <a:xfrm>
            <a:off x="17432" y="0"/>
            <a:ext cx="12164068" cy="6857999"/>
          </a:xfrm>
          <a:prstGeom prst="rect">
            <a:avLst/>
          </a:prstGeom>
        </p:spPr>
      </p:pic>
      <p:sp>
        <p:nvSpPr>
          <p:cNvPr id="3" name="Content Placeholder 2"/>
          <p:cNvSpPr>
            <a:spLocks noGrp="1"/>
          </p:cNvSpPr>
          <p:nvPr>
            <p:ph idx="1"/>
          </p:nvPr>
        </p:nvSpPr>
        <p:spPr>
          <a:xfrm>
            <a:off x="17431" y="88265"/>
            <a:ext cx="6223712" cy="6769734"/>
          </a:xfrm>
        </p:spPr>
        <p:txBody>
          <a:bodyPr>
            <a:noAutofit/>
          </a:bodyPr>
          <a:lstStyle/>
          <a:p>
            <a:pPr marL="0" indent="0">
              <a:buNone/>
            </a:pPr>
            <a:r>
              <a:rPr lang="en-GB" sz="3200" b="1" dirty="0">
                <a:solidFill>
                  <a:schemeClr val="bg1"/>
                </a:solidFill>
                <a:effectLst>
                  <a:outerShdw blurRad="38100" dist="38100" dir="2700000" algn="tl">
                    <a:srgbClr val="000000">
                      <a:alpha val="43137"/>
                    </a:srgbClr>
                  </a:outerShdw>
                </a:effectLst>
              </a:rPr>
              <a:t>“Therefore, if anyone is in Christ, the new creation has come</a:t>
            </a:r>
            <a:r>
              <a:rPr lang="en-GB" sz="3200" b="1" dirty="0" smtClean="0">
                <a:solidFill>
                  <a:schemeClr val="bg1"/>
                </a:solidFill>
                <a:effectLst>
                  <a:outerShdw blurRad="38100" dist="38100" dir="2700000" algn="tl">
                    <a:srgbClr val="000000">
                      <a:alpha val="43137"/>
                    </a:srgbClr>
                  </a:outerShdw>
                </a:effectLst>
              </a:rPr>
              <a:t>: </a:t>
            </a:r>
            <a:r>
              <a:rPr lang="en-GB" sz="3200" b="1" dirty="0">
                <a:solidFill>
                  <a:schemeClr val="bg1"/>
                </a:solidFill>
                <a:effectLst>
                  <a:outerShdw blurRad="38100" dist="38100" dir="2700000" algn="tl">
                    <a:srgbClr val="000000">
                      <a:alpha val="43137"/>
                    </a:srgbClr>
                  </a:outerShdw>
                </a:effectLst>
              </a:rPr>
              <a:t>the old has gone, the new is here! </a:t>
            </a:r>
            <a:r>
              <a:rPr lang="en-GB" sz="3200" b="1" dirty="0" smtClean="0">
                <a:solidFill>
                  <a:schemeClr val="bg1"/>
                </a:solidFill>
                <a:effectLst>
                  <a:outerShdw blurRad="38100" dist="38100" dir="2700000" algn="tl">
                    <a:srgbClr val="000000">
                      <a:alpha val="43137"/>
                    </a:srgbClr>
                  </a:outerShdw>
                </a:effectLst>
              </a:rPr>
              <a:t>All </a:t>
            </a:r>
            <a:r>
              <a:rPr lang="en-GB" sz="3200" b="1" dirty="0">
                <a:solidFill>
                  <a:schemeClr val="bg1"/>
                </a:solidFill>
                <a:effectLst>
                  <a:outerShdw blurRad="38100" dist="38100" dir="2700000" algn="tl">
                    <a:srgbClr val="000000">
                      <a:alpha val="43137"/>
                    </a:srgbClr>
                  </a:outerShdw>
                </a:effectLst>
              </a:rPr>
              <a:t>this is from God, who reconciled us to himself through Christ and gave us the ministry of reconciliation: </a:t>
            </a:r>
            <a:r>
              <a:rPr lang="en-GB" sz="3200" b="1" dirty="0" smtClean="0">
                <a:solidFill>
                  <a:schemeClr val="bg1"/>
                </a:solidFill>
                <a:effectLst>
                  <a:outerShdw blurRad="38100" dist="38100" dir="2700000" algn="tl">
                    <a:srgbClr val="000000">
                      <a:alpha val="43137"/>
                    </a:srgbClr>
                  </a:outerShdw>
                </a:effectLst>
              </a:rPr>
              <a:t> </a:t>
            </a:r>
            <a:r>
              <a:rPr lang="en-GB" sz="3200" b="1" dirty="0">
                <a:solidFill>
                  <a:schemeClr val="bg1"/>
                </a:solidFill>
                <a:effectLst>
                  <a:outerShdw blurRad="38100" dist="38100" dir="2700000" algn="tl">
                    <a:srgbClr val="000000">
                      <a:alpha val="43137"/>
                    </a:srgbClr>
                  </a:outerShdw>
                </a:effectLst>
              </a:rPr>
              <a:t>that God was reconciling the world to himself in Christ, not counting people’s sins against them. And he has committed to us the message of reconciliation. </a:t>
            </a:r>
            <a:r>
              <a:rPr lang="en-GB" sz="3200" b="1" dirty="0" smtClean="0">
                <a:solidFill>
                  <a:schemeClr val="bg1"/>
                </a:solidFill>
                <a:effectLst>
                  <a:outerShdw blurRad="38100" dist="38100" dir="2700000" algn="tl">
                    <a:srgbClr val="000000">
                      <a:alpha val="43137"/>
                    </a:srgbClr>
                  </a:outerShdw>
                </a:effectLst>
              </a:rPr>
              <a:t> </a:t>
            </a:r>
            <a:r>
              <a:rPr lang="en-GB" sz="3200" b="1" dirty="0">
                <a:solidFill>
                  <a:schemeClr val="bg1"/>
                </a:solidFill>
                <a:effectLst>
                  <a:outerShdw blurRad="38100" dist="38100" dir="2700000" algn="tl">
                    <a:srgbClr val="000000">
                      <a:alpha val="43137"/>
                    </a:srgbClr>
                  </a:outerShdw>
                </a:effectLst>
              </a:rPr>
              <a:t>We are therefore Christ’s ambassadors, as though God were making his appeal through us</a:t>
            </a:r>
            <a:r>
              <a:rPr lang="en-GB" sz="3200" b="1" dirty="0" smtClean="0">
                <a:solidFill>
                  <a:schemeClr val="bg1"/>
                </a:solidFill>
                <a:effectLst>
                  <a:outerShdw blurRad="38100" dist="38100" dir="2700000" algn="tl">
                    <a:srgbClr val="000000">
                      <a:alpha val="43137"/>
                    </a:srgbClr>
                  </a:outerShdw>
                </a:effectLst>
              </a:rPr>
              <a:t>.”</a:t>
            </a:r>
          </a:p>
          <a:p>
            <a:pPr marL="0" indent="0">
              <a:buNone/>
            </a:pPr>
            <a:r>
              <a:rPr lang="en-GB" sz="3200" b="1" dirty="0" smtClean="0">
                <a:solidFill>
                  <a:schemeClr val="bg1"/>
                </a:solidFill>
                <a:effectLst>
                  <a:outerShdw blurRad="38100" dist="38100" dir="2700000" algn="tl">
                    <a:srgbClr val="000000">
                      <a:alpha val="43137"/>
                    </a:srgbClr>
                  </a:outerShdw>
                </a:effectLst>
              </a:rPr>
              <a:t>2 Corinthians 5:17-20</a:t>
            </a:r>
            <a:endParaRPr lang="en-GB"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0928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831" r="10582" b="10783"/>
          <a:stretch/>
        </p:blipFill>
        <p:spPr bwMode="auto">
          <a:xfrm rot="20509631">
            <a:off x="6045279" y="1289273"/>
            <a:ext cx="3117567" cy="1802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8724" t="10135" r="11636" b="10644"/>
          <a:stretch/>
        </p:blipFill>
        <p:spPr bwMode="auto">
          <a:xfrm rot="20858959">
            <a:off x="3279683" y="3700848"/>
            <a:ext cx="3329717" cy="18003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91844" y="5229122"/>
            <a:ext cx="2538282" cy="507831"/>
          </a:xfrm>
          <a:prstGeom prst="rect">
            <a:avLst/>
          </a:prstGeom>
          <a:noFill/>
        </p:spPr>
        <p:txBody>
          <a:bodyPr wrap="square" rtlCol="0">
            <a:spAutoFit/>
          </a:bodyPr>
          <a:lstStyle/>
          <a:p>
            <a:r>
              <a:rPr lang="en-GB" sz="2700" b="1" i="1" dirty="0">
                <a:latin typeface="Segoe Print" panose="02000600000000000000" pitchFamily="2" charset="0"/>
              </a:rPr>
              <a:t>confidence</a:t>
            </a:r>
          </a:p>
        </p:txBody>
      </p:sp>
      <p:sp>
        <p:nvSpPr>
          <p:cNvPr id="6" name="Rectangle 5"/>
          <p:cNvSpPr/>
          <p:nvPr/>
        </p:nvSpPr>
        <p:spPr>
          <a:xfrm>
            <a:off x="2650677" y="3910714"/>
            <a:ext cx="2537648" cy="507831"/>
          </a:xfrm>
          <a:prstGeom prst="rect">
            <a:avLst/>
          </a:prstGeom>
        </p:spPr>
        <p:txBody>
          <a:bodyPr wrap="square">
            <a:spAutoFit/>
          </a:bodyPr>
          <a:lstStyle/>
          <a:p>
            <a:r>
              <a:rPr lang="en-GB" sz="2700" b="1" i="1" dirty="0">
                <a:latin typeface="Segoe Print" panose="02000600000000000000" pitchFamily="2" charset="0"/>
              </a:rPr>
              <a:t>compassion</a:t>
            </a:r>
          </a:p>
        </p:txBody>
      </p:sp>
      <p:sp>
        <p:nvSpPr>
          <p:cNvPr id="7" name="Rectangle 6"/>
          <p:cNvSpPr/>
          <p:nvPr/>
        </p:nvSpPr>
        <p:spPr>
          <a:xfrm>
            <a:off x="6603069" y="3921542"/>
            <a:ext cx="2053767" cy="507831"/>
          </a:xfrm>
          <a:prstGeom prst="rect">
            <a:avLst/>
          </a:prstGeom>
        </p:spPr>
        <p:txBody>
          <a:bodyPr wrap="none">
            <a:spAutoFit/>
          </a:bodyPr>
          <a:lstStyle/>
          <a:p>
            <a:r>
              <a:rPr lang="en-GB" sz="2700" b="1" i="1" dirty="0">
                <a:latin typeface="Segoe Print" panose="02000600000000000000" pitchFamily="2" charset="0"/>
              </a:rPr>
              <a:t>connection</a:t>
            </a:r>
          </a:p>
        </p:txBody>
      </p:sp>
      <p:sp>
        <p:nvSpPr>
          <p:cNvPr id="8" name="Rectangle 7"/>
          <p:cNvSpPr/>
          <p:nvPr/>
        </p:nvSpPr>
        <p:spPr>
          <a:xfrm>
            <a:off x="4367809" y="2726924"/>
            <a:ext cx="2012089" cy="507831"/>
          </a:xfrm>
          <a:prstGeom prst="rect">
            <a:avLst/>
          </a:prstGeom>
        </p:spPr>
        <p:txBody>
          <a:bodyPr wrap="none">
            <a:spAutoFit/>
          </a:bodyPr>
          <a:lstStyle/>
          <a:p>
            <a:r>
              <a:rPr lang="en-GB" sz="2700" b="1" i="1" dirty="0">
                <a:latin typeface="Segoe Print" panose="02000600000000000000" pitchFamily="2" charset="0"/>
              </a:rPr>
              <a:t>continuing</a:t>
            </a:r>
          </a:p>
        </p:txBody>
      </p:sp>
      <p:sp>
        <p:nvSpPr>
          <p:cNvPr id="9" name="Rectangle 8"/>
          <p:cNvSpPr/>
          <p:nvPr/>
        </p:nvSpPr>
        <p:spPr>
          <a:xfrm>
            <a:off x="7569438" y="2402888"/>
            <a:ext cx="1997663" cy="507831"/>
          </a:xfrm>
          <a:prstGeom prst="rect">
            <a:avLst/>
          </a:prstGeom>
        </p:spPr>
        <p:txBody>
          <a:bodyPr wrap="none">
            <a:spAutoFit/>
          </a:bodyPr>
          <a:lstStyle/>
          <a:p>
            <a:r>
              <a:rPr lang="en-GB" sz="2700" b="1" i="1" dirty="0">
                <a:latin typeface="Segoe Print" panose="02000600000000000000" pitchFamily="2" charset="0"/>
              </a:rPr>
              <a:t>conversion</a:t>
            </a:r>
          </a:p>
        </p:txBody>
      </p:sp>
      <p:sp>
        <p:nvSpPr>
          <p:cNvPr id="10" name="Rectangle 9"/>
          <p:cNvSpPr/>
          <p:nvPr/>
        </p:nvSpPr>
        <p:spPr>
          <a:xfrm>
            <a:off x="6097421" y="1268762"/>
            <a:ext cx="2007281" cy="507831"/>
          </a:xfrm>
          <a:prstGeom prst="rect">
            <a:avLst/>
          </a:prstGeom>
        </p:spPr>
        <p:txBody>
          <a:bodyPr wrap="none">
            <a:spAutoFit/>
          </a:bodyPr>
          <a:lstStyle/>
          <a:p>
            <a:r>
              <a:rPr lang="en-GB" sz="2700" b="1" i="1" dirty="0">
                <a:latin typeface="Segoe Print" panose="02000600000000000000" pitchFamily="2" charset="0"/>
              </a:rPr>
              <a:t>cultivating</a:t>
            </a:r>
          </a:p>
        </p:txBody>
      </p:sp>
      <p:sp>
        <p:nvSpPr>
          <p:cNvPr id="11" name="TextBox 10"/>
          <p:cNvSpPr txBox="1"/>
          <p:nvPr/>
        </p:nvSpPr>
        <p:spPr>
          <a:xfrm>
            <a:off x="1803471" y="1014845"/>
            <a:ext cx="2986321" cy="1015663"/>
          </a:xfrm>
          <a:prstGeom prst="rect">
            <a:avLst/>
          </a:prstGeom>
          <a:noFill/>
        </p:spPr>
        <p:txBody>
          <a:bodyPr wrap="square" rtlCol="0">
            <a:spAutoFit/>
          </a:bodyPr>
          <a:lstStyle/>
          <a:p>
            <a:r>
              <a:rPr lang="en-GB" sz="3000" b="1"/>
              <a:t>6 C’s </a:t>
            </a:r>
            <a:r>
              <a:rPr lang="en-GB" sz="3000" b="1" dirty="0"/>
              <a:t>of </a:t>
            </a:r>
            <a:br>
              <a:rPr lang="en-GB" sz="3000" b="1" dirty="0"/>
            </a:br>
            <a:r>
              <a:rPr lang="en-GB" sz="3000" b="1" dirty="0"/>
              <a:t>disciple-making</a:t>
            </a:r>
          </a:p>
        </p:txBody>
      </p:sp>
    </p:spTree>
    <p:extLst>
      <p:ext uri="{BB962C8B-B14F-4D97-AF65-F5344CB8AC3E}">
        <p14:creationId xmlns:p14="http://schemas.microsoft.com/office/powerpoint/2010/main" val="1387372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402</Words>
  <Application>Microsoft Office PowerPoint</Application>
  <PresentationFormat>Widescreen</PresentationFormat>
  <Paragraphs>32</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Segoe Print</vt:lpstr>
      <vt:lpstr>Office Theme</vt:lpstr>
      <vt:lpstr>PowerPoint Presentation</vt:lpstr>
      <vt:lpstr>PowerPoint Presentation</vt:lpstr>
      <vt:lpstr>PowerPoint Presentation</vt:lpstr>
      <vt:lpstr>Pastoral Church v Missional Church</vt:lpstr>
      <vt:lpstr>PowerPoint Presentation</vt:lpstr>
      <vt:lpstr>PowerPoint Presentation</vt:lpstr>
      <vt:lpstr>PowerPoint Presentation</vt:lpstr>
      <vt:lpstr>PowerPoint Presentation</vt:lpstr>
      <vt:lpstr>PowerPoint Presentation</vt:lpstr>
      <vt:lpstr>PowerPoint Presentation</vt:lpstr>
      <vt:lpstr>Edward Kimball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12</cp:revision>
  <cp:lastPrinted>2017-10-13T13:09:04Z</cp:lastPrinted>
  <dcterms:created xsi:type="dcterms:W3CDTF">2017-05-21T03:15:39Z</dcterms:created>
  <dcterms:modified xsi:type="dcterms:W3CDTF">2017-11-04T05:37:28Z</dcterms:modified>
</cp:coreProperties>
</file>